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gNIScgUvRkfOyrxAP0fDPv36Ev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0da8ed7851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0da8ed7851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20da8ed7851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0da8ed7851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0da8ed7851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20da8ed7851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0da8ed7851_0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0da8ed7851_0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20da8ed7851_0_1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0da8ed7851_0_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0da8ed7851_0_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20da8ed7851_0_2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da8ed7851_0_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0da8ed7851_0_3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20da8ed7851_0_3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8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28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29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19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0"/>
          <p:cNvSpPr txBox="1"/>
          <p:nvPr>
            <p:ph type="title"/>
          </p:nvPr>
        </p:nvSpPr>
        <p:spPr>
          <a:xfrm>
            <a:off x="964276" y="365125"/>
            <a:ext cx="885305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20"/>
          <p:cNvSpPr txBox="1"/>
          <p:nvPr>
            <p:ph idx="1" type="body"/>
          </p:nvPr>
        </p:nvSpPr>
        <p:spPr>
          <a:xfrm>
            <a:off x="964276" y="1825625"/>
            <a:ext cx="8853055" cy="3918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CF00"/>
              </a:buClr>
              <a:buSzPts val="2800"/>
              <a:buFont typeface="Courier New"/>
              <a:buChar char="o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D050"/>
              </a:buClr>
              <a:buSzPts val="24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3CF00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3CF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3CF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2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2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22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2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2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2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23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25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6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7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/>
        </p:nvSpPr>
        <p:spPr>
          <a:xfrm>
            <a:off x="216072" y="3258125"/>
            <a:ext cx="4232920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Agroecologia, hortas comunitárias e segurança alimentar</a:t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Práticas Integrativas e Complementares</a:t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Saúde dos povos dos campos, das florestas e das águas</a:t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9"/>
          <p:cNvSpPr txBox="1"/>
          <p:nvPr/>
        </p:nvSpPr>
        <p:spPr>
          <a:xfrm>
            <a:off x="5928" y="2434838"/>
            <a:ext cx="465339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Verdana"/>
              <a:buNone/>
            </a:pPr>
            <a:r>
              <a:rPr b="1" i="0" lang="pt-BR" sz="3200" u="none" cap="none" strike="noStrike">
                <a:solidFill>
                  <a:schemeClr val="accent5"/>
                </a:solidFill>
                <a:latin typeface="Verdana"/>
                <a:ea typeface="Verdana"/>
                <a:cs typeface="Verdana"/>
                <a:sym typeface="Verdana"/>
              </a:rPr>
              <a:t>Disciplinas eletivas </a:t>
            </a:r>
            <a:endParaRPr/>
          </a:p>
        </p:txBody>
      </p:sp>
      <p:sp>
        <p:nvSpPr>
          <p:cNvPr id="146" name="Google Shape;146;p9"/>
          <p:cNvSpPr txBox="1"/>
          <p:nvPr/>
        </p:nvSpPr>
        <p:spPr>
          <a:xfrm>
            <a:off x="6092702" y="215711"/>
            <a:ext cx="3968816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Font typeface="Verdana"/>
              <a:buNone/>
            </a:pPr>
            <a:r>
              <a:rPr b="1" i="0" lang="pt-BR" sz="3200" u="none" cap="none" strike="noStrike">
                <a:solidFill>
                  <a:schemeClr val="accent5"/>
                </a:solidFill>
                <a:latin typeface="Verdana"/>
                <a:ea typeface="Verdana"/>
                <a:cs typeface="Verdana"/>
                <a:sym typeface="Verdana"/>
              </a:rPr>
              <a:t>Disciplinas Novas </a:t>
            </a:r>
            <a:endParaRPr/>
          </a:p>
        </p:txBody>
      </p:sp>
      <p:sp>
        <p:nvSpPr>
          <p:cNvPr id="147" name="Google Shape;147;p9"/>
          <p:cNvSpPr txBox="1"/>
          <p:nvPr/>
        </p:nvSpPr>
        <p:spPr>
          <a:xfrm>
            <a:off x="4765158" y="1478619"/>
            <a:ext cx="7293935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Compreendendo os conceitos de equidade em sexualidade e gênero para o Trabalho do Agente de Saúde</a:t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Compreendendo os conceitos de equidade de raça e etnia para o  trabalho dos agentes de Saúde </a:t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Saúde Mental no Contexto da Atenção Básica</a:t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Saúde Bucal no contexto da Atenção Básica</a:t>
            </a:r>
            <a:endParaRPr sz="20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9"/>
          <p:cNvSpPr txBox="1"/>
          <p:nvPr/>
        </p:nvSpPr>
        <p:spPr>
          <a:xfrm>
            <a:off x="4769068" y="4585137"/>
            <a:ext cx="5163207" cy="2185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Carga Horária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Concentração AVA</a:t>
            </a: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: 540 horas: 42,4%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Dispersão- Atividades presenciais</a:t>
            </a: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: 735 horas= 57,6%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Total:</a:t>
            </a: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1.257 horas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Tempo de curso:</a:t>
            </a: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54 semanas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54" name="Google Shape;154;p11"/>
          <p:cNvSpPr txBox="1"/>
          <p:nvPr/>
        </p:nvSpPr>
        <p:spPr>
          <a:xfrm>
            <a:off x="5347138" y="1418896"/>
            <a:ext cx="6700345" cy="4431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lang="pt-B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Total de Preceptores com vínculo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Supervisores – 4.712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Preceptores – 13.188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lang="pt-B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Total de Preceptores Ativos ao Final do Curso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10.654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Total de turmas: 36 turmas com até 50 preceptores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Rotatividade de preceptores +8.000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b="1" lang="pt-B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Preceptores com menos de 15 alunos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3.125 – 29% dos preceptores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1"/>
          <p:cNvSpPr txBox="1"/>
          <p:nvPr/>
        </p:nvSpPr>
        <p:spPr>
          <a:xfrm>
            <a:off x="5609897" y="459827"/>
            <a:ext cx="338958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Preceptoria</a:t>
            </a:r>
            <a:endParaRPr/>
          </a:p>
        </p:txBody>
      </p:sp>
      <p:sp>
        <p:nvSpPr>
          <p:cNvPr id="156" name="Google Shape;156;p11"/>
          <p:cNvSpPr txBox="1"/>
          <p:nvPr/>
        </p:nvSpPr>
        <p:spPr>
          <a:xfrm>
            <a:off x="275896" y="2325414"/>
            <a:ext cx="4506310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Formação de preceptores e tutores na primeira oferta</a:t>
            </a:r>
            <a:endParaRPr b="1"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Curso de extensão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Formação de preceptores e tutores na segunda oferta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Curso de especialização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/>
          <p:nvPr>
            <p:ph type="title"/>
          </p:nvPr>
        </p:nvSpPr>
        <p:spPr>
          <a:xfrm>
            <a:off x="3646966" y="365125"/>
            <a:ext cx="770683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Calibri"/>
              <a:buNone/>
            </a:pPr>
            <a:r>
              <a:rPr b="1" lang="pt-BR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Modificações na Preceptoria</a:t>
            </a:r>
            <a:endParaRPr/>
          </a:p>
        </p:txBody>
      </p:sp>
      <p:sp>
        <p:nvSpPr>
          <p:cNvPr id="162" name="Google Shape;162;p12"/>
          <p:cNvSpPr txBox="1"/>
          <p:nvPr>
            <p:ph idx="1" type="body"/>
          </p:nvPr>
        </p:nvSpPr>
        <p:spPr>
          <a:xfrm>
            <a:off x="2464981" y="1853902"/>
            <a:ext cx="8358963" cy="2012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•"/>
            </a:pPr>
            <a:r>
              <a:rPr lang="pt-BR">
                <a:solidFill>
                  <a:schemeClr val="accent5"/>
                </a:solidFill>
              </a:rPr>
              <a:t>Oferta de curso de especialização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•"/>
            </a:pPr>
            <a:r>
              <a:rPr lang="pt-BR">
                <a:solidFill>
                  <a:schemeClr val="accent5"/>
                </a:solidFill>
              </a:rPr>
              <a:t>Parceria com as escolas de saúde do SUS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•"/>
            </a:pPr>
            <a:r>
              <a:rPr lang="pt-BR">
                <a:solidFill>
                  <a:schemeClr val="accent5"/>
                </a:solidFill>
              </a:rPr>
              <a:t>Aumento da bolsa de preceptoria do programa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Char char="•"/>
            </a:pPr>
            <a:r>
              <a:rPr lang="pt-BR">
                <a:solidFill>
                  <a:schemeClr val="accent5"/>
                </a:solidFill>
              </a:rPr>
              <a:t>Estímulo a adoção de metodologias ativas</a:t>
            </a:r>
            <a:endParaRPr/>
          </a:p>
        </p:txBody>
      </p:sp>
      <p:sp>
        <p:nvSpPr>
          <p:cNvPr id="163" name="Google Shape;1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2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65" name="Google Shape;165;p12"/>
          <p:cNvSpPr txBox="1"/>
          <p:nvPr/>
        </p:nvSpPr>
        <p:spPr>
          <a:xfrm>
            <a:off x="1329070" y="4284921"/>
            <a:ext cx="8495414" cy="19082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Resultados pretendidos: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Maior qualidade na atuação dos preceptores do programa Mais Saúde com Agente;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Menor rotatividade dos preceptores do programa;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Criação de uma cultura que tem o SUS como escola;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Banco de preceptores especialistas georreferenciado, para atuação em outras estratégias e programas de formação no SUS.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0da8ed7851_0_10"/>
          <p:cNvSpPr txBox="1"/>
          <p:nvPr>
            <p:ph idx="12" type="sldNum"/>
          </p:nvPr>
        </p:nvSpPr>
        <p:spPr>
          <a:xfrm>
            <a:off x="11386867" y="93573"/>
            <a:ext cx="6657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72" name="Google Shape;172;g20da8ed7851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0da8ed7851_0_1"/>
          <p:cNvSpPr txBox="1"/>
          <p:nvPr>
            <p:ph idx="12" type="sldNum"/>
          </p:nvPr>
        </p:nvSpPr>
        <p:spPr>
          <a:xfrm>
            <a:off x="11386867" y="93573"/>
            <a:ext cx="6657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79" name="Google Shape;179;g20da8ed7851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625" y="321400"/>
            <a:ext cx="11218425" cy="629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/>
          <p:nvPr>
            <p:ph type="title"/>
          </p:nvPr>
        </p:nvSpPr>
        <p:spPr>
          <a:xfrm>
            <a:off x="2510025" y="320550"/>
            <a:ext cx="899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pt-BR">
                <a:solidFill>
                  <a:schemeClr val="accent5"/>
                </a:solidFill>
              </a:rPr>
              <a:t>Acompanhe as </a:t>
            </a:r>
            <a:r>
              <a:rPr b="1" lang="pt-BR">
                <a:solidFill>
                  <a:schemeClr val="accent5"/>
                </a:solidFill>
              </a:rPr>
              <a:t>Redes Sociais do Programa Mais Saúde com Agente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185" name="Google Shape;185;p15"/>
          <p:cNvSpPr txBox="1"/>
          <p:nvPr>
            <p:ph idx="1" type="body"/>
          </p:nvPr>
        </p:nvSpPr>
        <p:spPr>
          <a:xfrm>
            <a:off x="838200" y="1825625"/>
            <a:ext cx="10515600" cy="47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4900">
              <a:solidFill>
                <a:schemeClr val="accent5"/>
              </a:solidFill>
            </a:endParaRPr>
          </a:p>
          <a:p>
            <a:pPr indent="-5080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pt-BR" sz="4900">
                <a:solidFill>
                  <a:schemeClr val="accent5"/>
                </a:solidFill>
              </a:rPr>
              <a:t>@programamaissaudecomagente </a:t>
            </a:r>
            <a:endParaRPr sz="4900">
              <a:solidFill>
                <a:schemeClr val="accent5"/>
              </a:solidFill>
            </a:endParaRPr>
          </a:p>
          <a:p>
            <a:pPr indent="-5080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4900">
              <a:solidFill>
                <a:schemeClr val="accent5"/>
              </a:solidFill>
            </a:endParaRPr>
          </a:p>
          <a:p>
            <a:pPr indent="-5080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pt-BR" sz="4900">
                <a:solidFill>
                  <a:schemeClr val="accent5"/>
                </a:solidFill>
              </a:rPr>
              <a:t>@_ Isabela.pinto </a:t>
            </a:r>
            <a:endParaRPr sz="4900">
              <a:solidFill>
                <a:schemeClr val="accent5"/>
              </a:solidFill>
            </a:endParaRPr>
          </a:p>
          <a:p>
            <a:pPr indent="-5080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900">
              <a:solidFill>
                <a:schemeClr val="accent5"/>
              </a:solidFill>
            </a:endParaRPr>
          </a:p>
          <a:p>
            <a:pPr indent="-50800" lvl="0" marL="2286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900">
                <a:solidFill>
                  <a:schemeClr val="accent5"/>
                </a:solidFill>
              </a:rPr>
              <a:t>@minsaude </a:t>
            </a:r>
            <a:endParaRPr sz="4900">
              <a:solidFill>
                <a:schemeClr val="accent5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86" name="Google Shape;18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5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6"/>
          <p:cNvSpPr txBox="1"/>
          <p:nvPr>
            <p:ph idx="12" type="sldNum"/>
          </p:nvPr>
        </p:nvSpPr>
        <p:spPr>
          <a:xfrm>
            <a:off x="11386867" y="93573"/>
            <a:ext cx="665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93" name="Google Shape;193;p16"/>
          <p:cNvPicPr preferRelativeResize="0"/>
          <p:nvPr/>
        </p:nvPicPr>
        <p:blipFill rotWithShape="1">
          <a:blip r:embed="rId3">
            <a:alphaModFix/>
          </a:blip>
          <a:srcRect b="0" l="0" r="0" t="1285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0da8ed7851_0_19"/>
          <p:cNvSpPr txBox="1"/>
          <p:nvPr>
            <p:ph idx="12" type="sldNum"/>
          </p:nvPr>
        </p:nvSpPr>
        <p:spPr>
          <a:xfrm>
            <a:off x="11386867" y="93573"/>
            <a:ext cx="6657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95" name="Google Shape;95;g20da8ed7851_0_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0da8ed7851_0_27"/>
          <p:cNvSpPr txBox="1"/>
          <p:nvPr>
            <p:ph idx="12" type="sldNum"/>
          </p:nvPr>
        </p:nvSpPr>
        <p:spPr>
          <a:xfrm>
            <a:off x="11386867" y="93573"/>
            <a:ext cx="6657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02" name="Google Shape;102;g20da8ed7851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0da8ed7851_0_35"/>
          <p:cNvSpPr txBox="1"/>
          <p:nvPr>
            <p:ph idx="12" type="sldNum"/>
          </p:nvPr>
        </p:nvSpPr>
        <p:spPr>
          <a:xfrm>
            <a:off x="11386867" y="93573"/>
            <a:ext cx="6657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09" name="Google Shape;109;g20da8ed7851_0_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3774"/>
            <a:ext cx="12192000" cy="67704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1828263" y="627333"/>
            <a:ext cx="8853055" cy="655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400"/>
              <a:buFont typeface="Calibri"/>
              <a:buNone/>
            </a:pPr>
            <a:r>
              <a:rPr b="1" lang="pt-BR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Caracterização do Programa</a:t>
            </a:r>
            <a:br>
              <a:rPr b="1" lang="pt-BR">
                <a:latin typeface="Calibri"/>
                <a:ea typeface="Calibri"/>
                <a:cs typeface="Calibri"/>
                <a:sym typeface="Calibri"/>
              </a:rPr>
            </a:br>
            <a:r>
              <a:rPr b="1" lang="pt-BR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Matriz Curricular</a:t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617005" y="2376283"/>
            <a:ext cx="9260330" cy="43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accent5"/>
                </a:solidFill>
              </a:rPr>
              <a:t>Técnico em Agente Comunitário de Saúde</a:t>
            </a:r>
            <a:endParaRPr sz="24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accent5"/>
                </a:solidFill>
              </a:rPr>
              <a:t>Técnico em Vigilância em Saúde com ênfase em combate a endemias</a:t>
            </a:r>
            <a:endParaRPr sz="2400">
              <a:solidFill>
                <a:schemeClr val="accent5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Carga horaria total-1275 horas</a:t>
            </a:r>
            <a:endParaRPr sz="2000">
              <a:solidFill>
                <a:schemeClr val="accent5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Concentração- AVA CONASEMS- 540 horas (40%)</a:t>
            </a:r>
            <a:endParaRPr sz="2000">
              <a:solidFill>
                <a:schemeClr val="accent5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Dispersão- Atividades presenciais 735 horas (60%)</a:t>
            </a:r>
            <a:endParaRPr sz="2000">
              <a:solidFill>
                <a:schemeClr val="accent5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Etapas conjuntas</a:t>
            </a:r>
            <a:endParaRPr sz="2000">
              <a:solidFill>
                <a:schemeClr val="accent5"/>
              </a:solidFill>
            </a:endParaRPr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</a:rPr>
              <a:t>Etapa introdutória: 3 disciplinas- </a:t>
            </a:r>
            <a:r>
              <a:rPr b="1" lang="pt-BR" sz="1800">
                <a:solidFill>
                  <a:schemeClr val="accent5"/>
                </a:solidFill>
              </a:rPr>
              <a:t>45 horas</a:t>
            </a:r>
            <a:endParaRPr b="1" sz="1800">
              <a:solidFill>
                <a:schemeClr val="accent5"/>
              </a:solidFill>
            </a:endParaRPr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</a:rPr>
              <a:t>Etapa formativa I:  FUNDAMENTOS, PLANEJAMENTO, MOBILIZAÇÃO SOCIAL E INTEGRAÇÃO DO TRABALHO DO AGENTE- </a:t>
            </a:r>
            <a:r>
              <a:rPr b="1" lang="pt-BR" sz="1800">
                <a:solidFill>
                  <a:schemeClr val="accent5"/>
                </a:solidFill>
              </a:rPr>
              <a:t>765 horas</a:t>
            </a:r>
            <a:endParaRPr b="1" sz="1800">
              <a:solidFill>
                <a:schemeClr val="accent5"/>
              </a:solidFill>
            </a:endParaRPr>
          </a:p>
          <a:p>
            <a:pPr indent="-1397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None/>
            </a:pPr>
            <a:r>
              <a:t/>
            </a:r>
            <a:endParaRPr b="1" sz="1400">
              <a:solidFill>
                <a:schemeClr val="accent5"/>
              </a:solidFill>
            </a:endParaRPr>
          </a:p>
          <a:p>
            <a:pPr indent="-2286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•"/>
            </a:pPr>
            <a:r>
              <a:rPr lang="pt-BR" sz="1600">
                <a:solidFill>
                  <a:schemeClr val="accent5"/>
                </a:solidFill>
              </a:rPr>
              <a:t>MÓDULO 1 - FUNDAMENTOS DO TRABALHO DO AGENTE DE SAÚDE- 11 Disciplinas</a:t>
            </a:r>
            <a:endParaRPr sz="1600">
              <a:solidFill>
                <a:schemeClr val="accent5"/>
              </a:solidFill>
            </a:endParaRPr>
          </a:p>
          <a:p>
            <a:pPr indent="-228600" lvl="3" marL="1600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600"/>
              <a:buChar char="•"/>
            </a:pPr>
            <a:r>
              <a:rPr lang="pt-BR" sz="1600">
                <a:solidFill>
                  <a:schemeClr val="accent5"/>
                </a:solidFill>
              </a:rPr>
              <a:t>MÓDULO 2 - PLANEJAMENTO, MOBILIZAÇÃO SOCIAL E INTEGRAÇÃO- 9 Disciplinas</a:t>
            </a:r>
            <a:endParaRPr sz="1600">
              <a:solidFill>
                <a:schemeClr val="accent5"/>
              </a:solidFill>
            </a:endParaRPr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idx="1" type="body"/>
          </p:nvPr>
        </p:nvSpPr>
        <p:spPr>
          <a:xfrm>
            <a:off x="3698128" y="529064"/>
            <a:ext cx="7560348" cy="13685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pt-BR" sz="1800">
                <a:solidFill>
                  <a:schemeClr val="accent5"/>
                </a:solidFill>
              </a:rPr>
              <a:t>Etapa introdutória:</a:t>
            </a:r>
            <a:r>
              <a:rPr lang="pt-BR" sz="1800">
                <a:solidFill>
                  <a:schemeClr val="accent5"/>
                </a:solidFill>
              </a:rPr>
              <a:t> 3 disciplinas- </a:t>
            </a:r>
            <a:r>
              <a:rPr b="1" lang="pt-BR" sz="1800">
                <a:solidFill>
                  <a:schemeClr val="accent5"/>
                </a:solidFill>
              </a:rPr>
              <a:t>45 horas</a:t>
            </a:r>
            <a:endParaRPr sz="18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CF00"/>
              </a:buClr>
              <a:buSzPts val="1400"/>
              <a:buFont typeface="Courier New"/>
              <a:buChar char="o"/>
            </a:pPr>
            <a:r>
              <a:rPr lang="pt-BR" sz="1400">
                <a:solidFill>
                  <a:schemeClr val="accent5"/>
                </a:solidFill>
              </a:rPr>
              <a:t>1. Introdução ao Curso: Novos modos de aprender</a:t>
            </a:r>
            <a:endParaRPr sz="14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CF00"/>
              </a:buClr>
              <a:buSzPts val="1400"/>
              <a:buFont typeface="Courier New"/>
              <a:buChar char="o"/>
            </a:pPr>
            <a:r>
              <a:rPr lang="pt-BR" sz="1400">
                <a:solidFill>
                  <a:schemeClr val="accent5"/>
                </a:solidFill>
              </a:rPr>
              <a:t>2. Ética Profissional e Relações Interpessoais</a:t>
            </a:r>
            <a:endParaRPr sz="14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CF00"/>
              </a:buClr>
              <a:buSzPts val="1400"/>
              <a:buFont typeface="Courier New"/>
              <a:buChar char="o"/>
            </a:pPr>
            <a:r>
              <a:rPr lang="pt-BR" sz="1400">
                <a:solidFill>
                  <a:schemeClr val="accent5"/>
                </a:solidFill>
              </a:rPr>
              <a:t>3. Política Nacional de Educação Permanente e Educação Popular em Saúde</a:t>
            </a:r>
            <a:endParaRPr sz="1400">
              <a:solidFill>
                <a:schemeClr val="accent5"/>
              </a:solidFill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CF00"/>
              </a:buClr>
              <a:buSzPts val="1400"/>
              <a:buFont typeface="Courier New"/>
              <a:buNone/>
            </a:pPr>
            <a:r>
              <a:t/>
            </a:r>
            <a:endParaRPr sz="1400"/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CF00"/>
              </a:buClr>
              <a:buSzPts val="2800"/>
              <a:buFont typeface="Courier New"/>
              <a:buNone/>
            </a:pPr>
            <a:r>
              <a:t/>
            </a:r>
            <a:endParaRPr/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3CF00"/>
              </a:buClr>
              <a:buSzPts val="2800"/>
              <a:buFont typeface="Courier New"/>
              <a:buNone/>
            </a:pPr>
            <a:r>
              <a:t/>
            </a:r>
            <a:endParaRPr/>
          </a:p>
        </p:txBody>
      </p:sp>
      <p:sp>
        <p:nvSpPr>
          <p:cNvPr id="121" name="Google Shape;121;p5"/>
          <p:cNvSpPr txBox="1"/>
          <p:nvPr/>
        </p:nvSpPr>
        <p:spPr>
          <a:xfrm>
            <a:off x="972207" y="2154620"/>
            <a:ext cx="10786240" cy="5249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Etapa Formativa I</a:t>
            </a:r>
            <a:r>
              <a:rPr lang="pt-BR" sz="16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:  FUNDAMENTOS, PLANEJAMENTO, MOBILIZAÇÃO SOCIAL E INTEGRAÇÃO DO TRABALHO DO AGENTE- </a:t>
            </a:r>
            <a:r>
              <a:rPr b="1" lang="pt-BR" sz="16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765 horas</a:t>
            </a:r>
            <a:endParaRPr sz="16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MÓDULO 1 - FUNDAMENTOS DO TRABALHO DO AGENTE DE SAÚDE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4. Políticas de Saúde, Política Nacional de Atenção Básica, Política Nacional de Vigilância em Saúde no Brasil- Redes de Atenção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5. Compreendendo o processo saúde doença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6. Noções de microbiologia e parasitologia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7. Noções de epidemiologia, monitoramento e  avaliação de indicadores de saúde"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8. Doenças emergentes e reemergentes na realidade brasileira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9. Abordagem Familiar no território da APS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10. Compreendendo os conceitos de equidade em sexualidade e gênero para o Trabalho do Agente de Saúde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11. Compreendendo os conceitos de equidade de raça e etnia para o  trabalho dos agentes de Saúde 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12. Fundamentos do Trabalho do Agente de Saúde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13. Saúde Mental no Contexto da Atenção Básica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Arial"/>
              <a:buChar char="•"/>
            </a:pPr>
            <a:r>
              <a:rPr lang="pt-BR" sz="14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14. Saúde Bucal no contexto da Atenção Básica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/>
        </p:nvSpPr>
        <p:spPr>
          <a:xfrm>
            <a:off x="2277200" y="1717875"/>
            <a:ext cx="9661451" cy="5078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15. Organização da Atenção à Saúde, Intersetorialidade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16. Geoprocessamento em Saúde, cadastramento e territorialização; App e-sus território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17. Atuação em Equipe Multiprofissional e interprofissionalidade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18. Planejamento, organização do processo de trabalho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19. Educação e comunicação em saúde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20. Cuidado e Promoção da Saúde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21. Saúde Digital, Sistemas de Informação em Saúde, Uso de Prontuário  Eletrônico e Ferramentas de Apoio ao Registro das Ações dos Agentes de Saúde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22. Imunização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23. Conhecendo e construindo a saúde pelo ambiente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6"/>
          <p:cNvSpPr txBox="1"/>
          <p:nvPr/>
        </p:nvSpPr>
        <p:spPr>
          <a:xfrm>
            <a:off x="3468902" y="865299"/>
            <a:ext cx="610308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MÓDULO 2 - PLANEJAMENTO, MOBILIZAÇÃO SOCIAL E INTEGRAÇÃO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/>
          <p:nvPr>
            <p:ph type="title"/>
          </p:nvPr>
        </p:nvSpPr>
        <p:spPr>
          <a:xfrm>
            <a:off x="2856138" y="496503"/>
            <a:ext cx="8853055" cy="1857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Calibri"/>
              <a:buNone/>
            </a:pPr>
            <a:r>
              <a:rPr b="1" lang="pt-BR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ETAPA FORMATIVA II </a:t>
            </a:r>
            <a:br>
              <a:rPr b="1" lang="pt-BR" sz="2400">
                <a:latin typeface="Calibri"/>
                <a:ea typeface="Calibri"/>
                <a:cs typeface="Calibri"/>
                <a:sym typeface="Calibri"/>
              </a:rPr>
            </a:br>
            <a:r>
              <a:rPr b="1" lang="pt-BR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AÇÕES EDUCATIVAS NA PREVENÇÃO DE AGRAVOS À SAÚDE E AÇÕES DE CUIDADO -  Carga Horária: 465 horas</a:t>
            </a:r>
            <a:br>
              <a:rPr b="1" lang="pt-BR" sz="2400">
                <a:latin typeface="Calibri"/>
                <a:ea typeface="Calibri"/>
                <a:cs typeface="Calibri"/>
                <a:sym typeface="Calibri"/>
              </a:rPr>
            </a:br>
            <a:r>
              <a:rPr b="1" lang="pt-BR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Módulo Específico de ACS-</a:t>
            </a:r>
            <a:endParaRPr/>
          </a:p>
        </p:txBody>
      </p:sp>
      <p:sp>
        <p:nvSpPr>
          <p:cNvPr id="133" name="Google Shape;133;p7"/>
          <p:cNvSpPr txBox="1"/>
          <p:nvPr>
            <p:ph idx="1" type="body"/>
          </p:nvPr>
        </p:nvSpPr>
        <p:spPr>
          <a:xfrm>
            <a:off x="1134396" y="2574406"/>
            <a:ext cx="8853055" cy="3918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accent5"/>
                </a:solidFill>
              </a:rPr>
              <a:t>Noções Básicas de Anatomia, Fisiologia Humana e Noções de Primeiros Socorros</a:t>
            </a:r>
            <a:endParaRPr sz="16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accent5"/>
                </a:solidFill>
              </a:rPr>
              <a:t>Ação Educativa do ACS na prevenção e controle das doenças e agravos com enfoque nas doenças transmissíveis</a:t>
            </a:r>
            <a:endParaRPr sz="16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accent5"/>
                </a:solidFill>
              </a:rPr>
              <a:t>Ação Educativa do ACS na prevenção e controle das doenças e agravos com enfoque nas doenças não transmissíveis</a:t>
            </a:r>
            <a:endParaRPr sz="16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accent5"/>
                </a:solidFill>
              </a:rPr>
              <a:t>Os ciclos de vida das famílias</a:t>
            </a:r>
            <a:endParaRPr sz="16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accent5"/>
                </a:solidFill>
              </a:rPr>
              <a:t>Os ciclos de vida das famílias: Saúde da Mulher</a:t>
            </a:r>
            <a:endParaRPr sz="16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accent5"/>
                </a:solidFill>
              </a:rPr>
              <a:t>Os ciclos de vida das famílias: Saúde da Criança e do Adolescente</a:t>
            </a:r>
            <a:endParaRPr sz="16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accent5"/>
                </a:solidFill>
              </a:rPr>
              <a:t>Os ciclos de vida das famílias: Saúde do Homem</a:t>
            </a:r>
            <a:endParaRPr sz="16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accent5"/>
                </a:solidFill>
              </a:rPr>
              <a:t>Os ciclos de vida das famílias: Saúde do Idoso</a:t>
            </a:r>
            <a:endParaRPr sz="16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</a:pPr>
            <a:r>
              <a:rPr lang="pt-BR" sz="1600">
                <a:solidFill>
                  <a:schemeClr val="accent5"/>
                </a:solidFill>
              </a:rPr>
              <a:t>Ações de cuidado para a ampliação do escopo de práticas dos ACS na prevenção e controle das doenças e agravos</a:t>
            </a:r>
            <a:endParaRPr sz="1600">
              <a:solidFill>
                <a:schemeClr val="accent5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idx="1" type="body"/>
          </p:nvPr>
        </p:nvSpPr>
        <p:spPr>
          <a:xfrm>
            <a:off x="1671158" y="2204671"/>
            <a:ext cx="8853055" cy="3918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Noções Básicas de Anatomia, Fisiologia Humana e Noções de Primeiros Socorros</a:t>
            </a:r>
            <a:endParaRPr sz="20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Saúde Ambiental </a:t>
            </a:r>
            <a:endParaRPr sz="20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Saúde Ambiental 1</a:t>
            </a:r>
            <a:endParaRPr sz="20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Saúde Ambiental 2</a:t>
            </a:r>
            <a:endParaRPr sz="20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Saúde Ambiental 3</a:t>
            </a:r>
            <a:endParaRPr sz="20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Fundamentos das Vigilâncias Epidemiológica, Sanitária, Saúde do Trabalhador e Ambiental</a:t>
            </a:r>
            <a:endParaRPr sz="20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Vigilância e controle de zoonoses, arboviroses e combate a animais peçonhentos</a:t>
            </a:r>
            <a:endParaRPr sz="2000">
              <a:solidFill>
                <a:schemeClr val="accent5"/>
              </a:solidFill>
            </a:endParaRPr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accent5"/>
                </a:solidFill>
              </a:rPr>
              <a:t>Risco, vulnerabilidade e danos à saúde da população e ao meio ambiente</a:t>
            </a:r>
            <a:endParaRPr sz="2000">
              <a:solidFill>
                <a:schemeClr val="accent5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9" name="Google Shape;139;p8"/>
          <p:cNvSpPr txBox="1"/>
          <p:nvPr>
            <p:ph type="title"/>
          </p:nvPr>
        </p:nvSpPr>
        <p:spPr>
          <a:xfrm>
            <a:off x="3053207" y="351986"/>
            <a:ext cx="8853055" cy="1857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Calibri"/>
              <a:buNone/>
            </a:pPr>
            <a:r>
              <a:rPr b="1" lang="pt-BR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ETAPA FORMATIVA II </a:t>
            </a:r>
            <a:br>
              <a:rPr b="1" lang="pt-BR" sz="2400">
                <a:latin typeface="Calibri"/>
                <a:ea typeface="Calibri"/>
                <a:cs typeface="Calibri"/>
                <a:sym typeface="Calibri"/>
              </a:rPr>
            </a:br>
            <a:r>
              <a:rPr b="1" lang="pt-BR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AÇÕES EDUCATIVAS NA PREVENÇÃO DE AGRAVOS À SAÚDE E AÇÕES DE CUIDADO -  Carga Horária: 465 horas</a:t>
            </a:r>
            <a:br>
              <a:rPr b="1" lang="pt-BR" sz="2400">
                <a:latin typeface="Calibri"/>
                <a:ea typeface="Calibri"/>
                <a:cs typeface="Calibri"/>
                <a:sym typeface="Calibri"/>
              </a:rPr>
            </a:br>
            <a:r>
              <a:rPr b="1" lang="pt-BR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Módulo Específico de ACE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2024-03-15T12:31:15Z</dcterms:created>
  <dc:creator>Eduardo Pinto Grisoni</dc:creator>
</cp:coreProperties>
</file>