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1" roundtripDataSignature="AMtx7mgNIScgUvRkfOyrxAP0fDPv36EvS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21" Type="http://customschemas.google.com/relationships/presentationmetadata" Target="meta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20da8ed7851_0_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20da8ed7851_0_1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g20da8ed7851_0_1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20da8ed7851_0_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20da8ed7851_0_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g20da8ed7851_0_1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0da8ed7851_0_1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20da8ed7851_0_1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g20da8ed7851_0_19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0da8ed7851_0_2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20da8ed7851_0_2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g20da8ed7851_0_27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0da8ed7851_0_3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20da8ed7851_0_3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g20da8ed7851_0_35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18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4" name="Google Shape;14;p18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Google Shape;15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Google Shape;16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" name="Google Shape;17;p18"/>
          <p:cNvSpPr txBox="1"/>
          <p:nvPr>
            <p:ph idx="12" type="sldNum"/>
          </p:nvPr>
        </p:nvSpPr>
        <p:spPr>
          <a:xfrm>
            <a:off x="11386867" y="93573"/>
            <a:ext cx="66567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7" name="Google Shape;67;p27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7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9" name="Google Shape;69;p2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0" name="Google Shape;70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27"/>
          <p:cNvSpPr txBox="1"/>
          <p:nvPr>
            <p:ph idx="12" type="sldNum"/>
          </p:nvPr>
        </p:nvSpPr>
        <p:spPr>
          <a:xfrm>
            <a:off x="11386867" y="93573"/>
            <a:ext cx="66567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4" name="Google Shape;74;p28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5" name="Google Shape;75;p2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6" name="Google Shape;76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Google Shape;77;p28"/>
          <p:cNvSpPr txBox="1"/>
          <p:nvPr>
            <p:ph idx="12" type="sldNum"/>
          </p:nvPr>
        </p:nvSpPr>
        <p:spPr>
          <a:xfrm>
            <a:off x="11386867" y="93573"/>
            <a:ext cx="66567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 e Título Vertical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9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0" name="Google Shape;80;p29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1" name="Google Shape;81;p2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2" name="Google Shape;82;p2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Google Shape;83;p29"/>
          <p:cNvSpPr txBox="1"/>
          <p:nvPr>
            <p:ph idx="12" type="sldNum"/>
          </p:nvPr>
        </p:nvSpPr>
        <p:spPr>
          <a:xfrm>
            <a:off x="11386867" y="93573"/>
            <a:ext cx="66567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0" name="Google Shape;20;p1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Google Shape;21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" name="Google Shape;23;p19"/>
          <p:cNvSpPr txBox="1"/>
          <p:nvPr>
            <p:ph idx="12" type="sldNum"/>
          </p:nvPr>
        </p:nvSpPr>
        <p:spPr>
          <a:xfrm>
            <a:off x="11386867" y="93573"/>
            <a:ext cx="66567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yout Personalizado">
  <p:cSld name="Layout Personalizado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0"/>
          <p:cNvSpPr txBox="1"/>
          <p:nvPr>
            <p:ph type="title"/>
          </p:nvPr>
        </p:nvSpPr>
        <p:spPr>
          <a:xfrm>
            <a:off x="964276" y="365125"/>
            <a:ext cx="8853055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6" name="Google Shape;26;p20"/>
          <p:cNvSpPr txBox="1"/>
          <p:nvPr>
            <p:ph idx="1" type="body"/>
          </p:nvPr>
        </p:nvSpPr>
        <p:spPr>
          <a:xfrm>
            <a:off x="964276" y="1825625"/>
            <a:ext cx="8853055" cy="39184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3CF00"/>
              </a:buClr>
              <a:buSzPts val="2800"/>
              <a:buFont typeface="Courier New"/>
              <a:buChar char="o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2D050"/>
              </a:buClr>
              <a:buSzPts val="2400"/>
              <a:buFont typeface="Courier New"/>
              <a:buChar char="o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3CF00"/>
              </a:buClr>
              <a:buSzPts val="2000"/>
              <a:buFont typeface="Courier New"/>
              <a:buChar char="o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3CF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3CF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1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9" name="Google Shape;29;p21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Google Shape;30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1" name="Google Shape;31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Google Shape;32;p21"/>
          <p:cNvSpPr txBox="1"/>
          <p:nvPr>
            <p:ph idx="12" type="sldNum"/>
          </p:nvPr>
        </p:nvSpPr>
        <p:spPr>
          <a:xfrm>
            <a:off x="11386867" y="93573"/>
            <a:ext cx="66567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5" name="Google Shape;35;p22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Google Shape;36;p22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7" name="Google Shape;37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8" name="Google Shape;38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Google Shape;39;p22"/>
          <p:cNvSpPr txBox="1"/>
          <p:nvPr>
            <p:ph idx="12" type="sldNum"/>
          </p:nvPr>
        </p:nvSpPr>
        <p:spPr>
          <a:xfrm>
            <a:off x="11386867" y="93573"/>
            <a:ext cx="66567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3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2" name="Google Shape;42;p23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Google Shape;43;p23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23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Google Shape;45;p23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Google Shape;46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Google Shape;47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Google Shape;48;p23"/>
          <p:cNvSpPr txBox="1"/>
          <p:nvPr>
            <p:ph idx="12" type="sldNum"/>
          </p:nvPr>
        </p:nvSpPr>
        <p:spPr>
          <a:xfrm>
            <a:off x="11386867" y="93573"/>
            <a:ext cx="66567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1" name="Google Shape;51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24"/>
          <p:cNvSpPr txBox="1"/>
          <p:nvPr>
            <p:ph idx="12" type="sldNum"/>
          </p:nvPr>
        </p:nvSpPr>
        <p:spPr>
          <a:xfrm>
            <a:off x="11386867" y="93573"/>
            <a:ext cx="66567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6" name="Google Shape;56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25"/>
          <p:cNvSpPr txBox="1"/>
          <p:nvPr>
            <p:ph idx="12" type="sldNum"/>
          </p:nvPr>
        </p:nvSpPr>
        <p:spPr>
          <a:xfrm>
            <a:off x="11386867" y="93573"/>
            <a:ext cx="66567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0" name="Google Shape;60;p26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1" name="Google Shape;61;p26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2" name="Google Shape;62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3" name="Google Shape;63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26"/>
          <p:cNvSpPr txBox="1"/>
          <p:nvPr>
            <p:ph idx="12" type="sldNum"/>
          </p:nvPr>
        </p:nvSpPr>
        <p:spPr>
          <a:xfrm>
            <a:off x="11386867" y="93573"/>
            <a:ext cx="66567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7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17"/>
          <p:cNvSpPr txBox="1"/>
          <p:nvPr>
            <p:ph idx="12" type="sldNum"/>
          </p:nvPr>
        </p:nvSpPr>
        <p:spPr>
          <a:xfrm>
            <a:off x="11386867" y="93573"/>
            <a:ext cx="66567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8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5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9"/>
          <p:cNvSpPr txBox="1"/>
          <p:nvPr/>
        </p:nvSpPr>
        <p:spPr>
          <a:xfrm>
            <a:off x="216072" y="3258125"/>
            <a:ext cx="4232920" cy="28623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2000"/>
              <a:buFont typeface="Arial"/>
              <a:buChar char="•"/>
            </a:pPr>
            <a:r>
              <a:rPr lang="pt-BR" sz="200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Agroecologia, hortas comunitárias e segurança alimentar</a:t>
            </a:r>
            <a:endParaRPr sz="2000">
              <a:solidFill>
                <a:srgbClr val="2E75B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2E75B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2000"/>
              <a:buFont typeface="Arial"/>
              <a:buChar char="•"/>
            </a:pPr>
            <a:r>
              <a:rPr lang="pt-BR" sz="200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Práticas Integrativas e Complementares</a:t>
            </a:r>
            <a:endParaRPr sz="2000">
              <a:solidFill>
                <a:srgbClr val="2E75B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15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2E75B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2000"/>
              <a:buFont typeface="Arial"/>
              <a:buChar char="•"/>
            </a:pPr>
            <a:r>
              <a:rPr lang="pt-BR" sz="200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Saúde dos povos dos campos, das florestas e das águas</a:t>
            </a:r>
            <a:endParaRPr sz="2000">
              <a:solidFill>
                <a:srgbClr val="2E75B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9"/>
          <p:cNvSpPr txBox="1"/>
          <p:nvPr/>
        </p:nvSpPr>
        <p:spPr>
          <a:xfrm>
            <a:off x="5928" y="2434838"/>
            <a:ext cx="4653396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200"/>
              <a:buFont typeface="Verdana"/>
              <a:buNone/>
            </a:pPr>
            <a:r>
              <a:rPr b="1" i="0" lang="pt-BR" sz="3200" u="none" cap="none" strike="noStrike">
                <a:solidFill>
                  <a:schemeClr val="accent5"/>
                </a:solidFill>
                <a:latin typeface="Verdana"/>
                <a:ea typeface="Verdana"/>
                <a:cs typeface="Verdana"/>
                <a:sym typeface="Verdana"/>
              </a:rPr>
              <a:t>Disciplinas eletivas </a:t>
            </a:r>
            <a:endParaRPr/>
          </a:p>
        </p:txBody>
      </p:sp>
      <p:sp>
        <p:nvSpPr>
          <p:cNvPr id="146" name="Google Shape;146;p9"/>
          <p:cNvSpPr txBox="1"/>
          <p:nvPr/>
        </p:nvSpPr>
        <p:spPr>
          <a:xfrm>
            <a:off x="6092702" y="215711"/>
            <a:ext cx="3968816" cy="10772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200"/>
              <a:buFont typeface="Verdana"/>
              <a:buNone/>
            </a:pPr>
            <a:r>
              <a:rPr b="1" i="0" lang="pt-BR" sz="3200" u="none" cap="none" strike="noStrike">
                <a:solidFill>
                  <a:schemeClr val="accent5"/>
                </a:solidFill>
                <a:latin typeface="Verdana"/>
                <a:ea typeface="Verdana"/>
                <a:cs typeface="Verdana"/>
                <a:sym typeface="Verdana"/>
              </a:rPr>
              <a:t>Disciplinas Novas </a:t>
            </a:r>
            <a:endParaRPr/>
          </a:p>
        </p:txBody>
      </p:sp>
      <p:sp>
        <p:nvSpPr>
          <p:cNvPr id="147" name="Google Shape;147;p9"/>
          <p:cNvSpPr txBox="1"/>
          <p:nvPr/>
        </p:nvSpPr>
        <p:spPr>
          <a:xfrm>
            <a:off x="4765158" y="1478619"/>
            <a:ext cx="7293935" cy="28623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2000"/>
              <a:buFont typeface="Arial"/>
              <a:buChar char="•"/>
            </a:pPr>
            <a:r>
              <a:rPr lang="pt-BR" sz="200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Compreendendo os conceitos de equidade em sexualidade e gênero para o Trabalho do Agente de Saúde</a:t>
            </a:r>
            <a:endParaRPr sz="2000">
              <a:solidFill>
                <a:srgbClr val="2E75B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15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2E75B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2000"/>
              <a:buFont typeface="Arial"/>
              <a:buChar char="•"/>
            </a:pPr>
            <a:r>
              <a:rPr lang="pt-BR" sz="200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Compreendendo os conceitos de equidade de raça e etnia para o  trabalho dos agentes de Saúde </a:t>
            </a:r>
            <a:endParaRPr sz="2000">
              <a:solidFill>
                <a:srgbClr val="2E75B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15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2E75B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2000"/>
              <a:buFont typeface="Arial"/>
              <a:buChar char="•"/>
            </a:pPr>
            <a:r>
              <a:rPr lang="pt-BR" sz="200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Saúde Mental no Contexto da Atenção Básica</a:t>
            </a:r>
            <a:endParaRPr sz="2000">
              <a:solidFill>
                <a:srgbClr val="2E75B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15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2E75B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2000"/>
              <a:buFont typeface="Arial"/>
              <a:buChar char="•"/>
            </a:pPr>
            <a:r>
              <a:rPr lang="pt-BR" sz="200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Saúde Bucal no contexto da Atenção Básica</a:t>
            </a:r>
            <a:endParaRPr sz="2000">
              <a:solidFill>
                <a:srgbClr val="2E75B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9"/>
          <p:cNvSpPr txBox="1"/>
          <p:nvPr/>
        </p:nvSpPr>
        <p:spPr>
          <a:xfrm>
            <a:off x="4769068" y="4585137"/>
            <a:ext cx="5163207" cy="21852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8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Carga Horária</a:t>
            </a:r>
            <a:endParaRPr sz="1800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Concentração AVA</a:t>
            </a:r>
            <a:r>
              <a:rPr lang="pt-BR" sz="18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: 540 horas: 42,4%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Dispersão- Atividades presenciais</a:t>
            </a:r>
            <a:r>
              <a:rPr lang="pt-BR" sz="18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: 735 horas= 57,6%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Total:</a:t>
            </a:r>
            <a:r>
              <a:rPr lang="pt-BR" sz="18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 1.257 horas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Tempo de curso:</a:t>
            </a:r>
            <a:r>
              <a:rPr lang="pt-BR" sz="18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 54 semanas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1"/>
          <p:cNvSpPr txBox="1"/>
          <p:nvPr>
            <p:ph idx="12" type="sldNum"/>
          </p:nvPr>
        </p:nvSpPr>
        <p:spPr>
          <a:xfrm>
            <a:off x="11386867" y="93573"/>
            <a:ext cx="66567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154" name="Google Shape;154;p11"/>
          <p:cNvSpPr txBox="1"/>
          <p:nvPr/>
        </p:nvSpPr>
        <p:spPr>
          <a:xfrm>
            <a:off x="5347138" y="1418896"/>
            <a:ext cx="6700345" cy="4431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Char char="•"/>
            </a:pPr>
            <a:r>
              <a:rPr b="1" lang="pt-BR" sz="2400">
                <a:solidFill>
                  <a:srgbClr val="4472C4"/>
                </a:solidFill>
                <a:latin typeface="Calibri"/>
                <a:ea typeface="Calibri"/>
                <a:cs typeface="Calibri"/>
                <a:sym typeface="Calibri"/>
              </a:rPr>
              <a:t>Total de Preceptores com vínculo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Char char="•"/>
            </a:pPr>
            <a:r>
              <a:rPr lang="pt-BR" sz="2400">
                <a:solidFill>
                  <a:srgbClr val="4472C4"/>
                </a:solidFill>
                <a:latin typeface="Calibri"/>
                <a:ea typeface="Calibri"/>
                <a:cs typeface="Calibri"/>
                <a:sym typeface="Calibri"/>
              </a:rPr>
              <a:t>Supervisores – 4.712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Char char="•"/>
            </a:pPr>
            <a:r>
              <a:rPr lang="pt-BR" sz="2400">
                <a:solidFill>
                  <a:srgbClr val="4472C4"/>
                </a:solidFill>
                <a:latin typeface="Calibri"/>
                <a:ea typeface="Calibri"/>
                <a:cs typeface="Calibri"/>
                <a:sym typeface="Calibri"/>
              </a:rPr>
              <a:t>Preceptores – 13.188 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05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None/>
            </a:pPr>
            <a:r>
              <a:t/>
            </a:r>
            <a:endParaRPr sz="2400">
              <a:solidFill>
                <a:srgbClr val="92D05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Char char="•"/>
            </a:pPr>
            <a:r>
              <a:rPr b="1" lang="pt-BR" sz="2400">
                <a:solidFill>
                  <a:srgbClr val="4472C4"/>
                </a:solidFill>
                <a:latin typeface="Calibri"/>
                <a:ea typeface="Calibri"/>
                <a:cs typeface="Calibri"/>
                <a:sym typeface="Calibri"/>
              </a:rPr>
              <a:t>Total de Preceptores Ativos ao Final do Curso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Char char="•"/>
            </a:pPr>
            <a:r>
              <a:rPr lang="pt-BR" sz="2400">
                <a:solidFill>
                  <a:srgbClr val="4472C4"/>
                </a:solidFill>
                <a:latin typeface="Calibri"/>
                <a:ea typeface="Calibri"/>
                <a:cs typeface="Calibri"/>
                <a:sym typeface="Calibri"/>
              </a:rPr>
              <a:t>10.654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Char char="•"/>
            </a:pPr>
            <a:r>
              <a:rPr lang="pt-BR" sz="2400">
                <a:solidFill>
                  <a:srgbClr val="4472C4"/>
                </a:solidFill>
                <a:latin typeface="Calibri"/>
                <a:ea typeface="Calibri"/>
                <a:cs typeface="Calibri"/>
                <a:sym typeface="Calibri"/>
              </a:rPr>
              <a:t>Total de turmas: 36 turmas com até 50 preceptores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Char char="•"/>
            </a:pPr>
            <a:r>
              <a:rPr lang="pt-BR" sz="2400">
                <a:solidFill>
                  <a:srgbClr val="4472C4"/>
                </a:solidFill>
                <a:latin typeface="Calibri"/>
                <a:ea typeface="Calibri"/>
                <a:cs typeface="Calibri"/>
                <a:sym typeface="Calibri"/>
              </a:rPr>
              <a:t>Rotatividade de preceptores +8.000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Char char="•"/>
            </a:pPr>
            <a:r>
              <a:rPr b="1" lang="pt-BR" sz="2400">
                <a:solidFill>
                  <a:srgbClr val="4472C4"/>
                </a:solidFill>
                <a:latin typeface="Calibri"/>
                <a:ea typeface="Calibri"/>
                <a:cs typeface="Calibri"/>
                <a:sym typeface="Calibri"/>
              </a:rPr>
              <a:t>Preceptores com menos de 15 alunos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Char char="•"/>
            </a:pPr>
            <a:r>
              <a:rPr lang="pt-BR" sz="2400">
                <a:solidFill>
                  <a:srgbClr val="4472C4"/>
                </a:solidFill>
                <a:latin typeface="Calibri"/>
                <a:ea typeface="Calibri"/>
                <a:cs typeface="Calibri"/>
                <a:sym typeface="Calibri"/>
              </a:rPr>
              <a:t>3.125 – 29% dos preceptores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11"/>
          <p:cNvSpPr txBox="1"/>
          <p:nvPr/>
        </p:nvSpPr>
        <p:spPr>
          <a:xfrm>
            <a:off x="5609897" y="459827"/>
            <a:ext cx="3389586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40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Preceptoria</a:t>
            </a:r>
            <a:endParaRPr/>
          </a:p>
        </p:txBody>
      </p:sp>
      <p:sp>
        <p:nvSpPr>
          <p:cNvPr id="156" name="Google Shape;156;p11"/>
          <p:cNvSpPr txBox="1"/>
          <p:nvPr/>
        </p:nvSpPr>
        <p:spPr>
          <a:xfrm>
            <a:off x="275896" y="2325414"/>
            <a:ext cx="4506310" cy="37856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4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Formação de preceptores e tutores na primeira oferta</a:t>
            </a:r>
            <a:endParaRPr b="1" sz="1800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Curso de extensão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4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Formação de preceptores e tutores na segunda oferta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Curso de especialização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2"/>
          <p:cNvSpPr txBox="1"/>
          <p:nvPr>
            <p:ph type="title"/>
          </p:nvPr>
        </p:nvSpPr>
        <p:spPr>
          <a:xfrm>
            <a:off x="3646966" y="365125"/>
            <a:ext cx="7706833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400"/>
              <a:buFont typeface="Calibri"/>
              <a:buNone/>
            </a:pPr>
            <a:r>
              <a:rPr b="1" lang="pt-BR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Modificações na Preceptoria</a:t>
            </a:r>
            <a:endParaRPr/>
          </a:p>
        </p:txBody>
      </p:sp>
      <p:sp>
        <p:nvSpPr>
          <p:cNvPr id="162" name="Google Shape;162;p12"/>
          <p:cNvSpPr txBox="1"/>
          <p:nvPr>
            <p:ph idx="1" type="body"/>
          </p:nvPr>
        </p:nvSpPr>
        <p:spPr>
          <a:xfrm>
            <a:off x="2464981" y="1853902"/>
            <a:ext cx="8358963" cy="20127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Char char="•"/>
            </a:pPr>
            <a:r>
              <a:rPr lang="pt-BR">
                <a:solidFill>
                  <a:schemeClr val="accent5"/>
                </a:solidFill>
              </a:rPr>
              <a:t>Oferta de curso de especialização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800"/>
              <a:buChar char="•"/>
            </a:pPr>
            <a:r>
              <a:rPr lang="pt-BR">
                <a:solidFill>
                  <a:schemeClr val="accent5"/>
                </a:solidFill>
              </a:rPr>
              <a:t>Parceria com as escolas de saúde do SUS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800"/>
              <a:buChar char="•"/>
            </a:pPr>
            <a:r>
              <a:rPr lang="pt-BR">
                <a:solidFill>
                  <a:schemeClr val="accent5"/>
                </a:solidFill>
              </a:rPr>
              <a:t>Aumento da bolsa de preceptoria do programa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800"/>
              <a:buChar char="•"/>
            </a:pPr>
            <a:r>
              <a:rPr lang="pt-BR">
                <a:solidFill>
                  <a:schemeClr val="accent5"/>
                </a:solidFill>
              </a:rPr>
              <a:t>Estímulo a adoção de metodologias ativas</a:t>
            </a:r>
            <a:endParaRPr/>
          </a:p>
        </p:txBody>
      </p:sp>
      <p:sp>
        <p:nvSpPr>
          <p:cNvPr id="163" name="Google Shape;163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12"/>
          <p:cNvSpPr txBox="1"/>
          <p:nvPr>
            <p:ph idx="12" type="sldNum"/>
          </p:nvPr>
        </p:nvSpPr>
        <p:spPr>
          <a:xfrm>
            <a:off x="11386867" y="93573"/>
            <a:ext cx="66567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165" name="Google Shape;165;p12"/>
          <p:cNvSpPr txBox="1"/>
          <p:nvPr/>
        </p:nvSpPr>
        <p:spPr>
          <a:xfrm>
            <a:off x="1329070" y="4284921"/>
            <a:ext cx="8495414" cy="19082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8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Resultados pretendidos: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Arial"/>
              <a:buChar char="•"/>
            </a:pPr>
            <a:r>
              <a:rPr lang="pt-BR" sz="18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Maior qualidade na atuação dos preceptores do programa Mais Saúde com Agente;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Arial"/>
              <a:buChar char="•"/>
            </a:pPr>
            <a:r>
              <a:rPr lang="pt-BR" sz="18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Menor rotatividade dos preceptores do programa;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Arial"/>
              <a:buChar char="•"/>
            </a:pPr>
            <a:r>
              <a:rPr lang="pt-BR" sz="18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Criação de uma cultura que tem o SUS como escola;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Arial"/>
              <a:buChar char="•"/>
            </a:pPr>
            <a:r>
              <a:rPr lang="pt-BR" sz="18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Banco de preceptores especialistas georreferenciado, para atuação em outras estratégias e programas de formação no SUS.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20da8ed7851_0_10"/>
          <p:cNvSpPr txBox="1"/>
          <p:nvPr>
            <p:ph idx="12" type="sldNum"/>
          </p:nvPr>
        </p:nvSpPr>
        <p:spPr>
          <a:xfrm>
            <a:off x="11386867" y="93573"/>
            <a:ext cx="665700" cy="365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172" name="Google Shape;172;g20da8ed7851_0_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192001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20da8ed7851_0_1"/>
          <p:cNvSpPr txBox="1"/>
          <p:nvPr>
            <p:ph idx="12" type="sldNum"/>
          </p:nvPr>
        </p:nvSpPr>
        <p:spPr>
          <a:xfrm>
            <a:off x="11386867" y="93573"/>
            <a:ext cx="665700" cy="365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179" name="Google Shape;179;g20da8ed7851_0_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2625" y="321400"/>
            <a:ext cx="11218425" cy="6298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5"/>
          <p:cNvSpPr txBox="1"/>
          <p:nvPr>
            <p:ph type="title"/>
          </p:nvPr>
        </p:nvSpPr>
        <p:spPr>
          <a:xfrm>
            <a:off x="2510025" y="320550"/>
            <a:ext cx="899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pt-BR">
                <a:solidFill>
                  <a:schemeClr val="accent5"/>
                </a:solidFill>
              </a:rPr>
              <a:t>Acompanhe as </a:t>
            </a:r>
            <a:r>
              <a:rPr b="1" lang="pt-BR">
                <a:solidFill>
                  <a:schemeClr val="accent5"/>
                </a:solidFill>
              </a:rPr>
              <a:t>Redes Sociais do Programa Mais Saúde com Agente</a:t>
            </a:r>
            <a:endParaRPr b="1">
              <a:solidFill>
                <a:schemeClr val="accent5"/>
              </a:solidFill>
            </a:endParaRPr>
          </a:p>
        </p:txBody>
      </p:sp>
      <p:sp>
        <p:nvSpPr>
          <p:cNvPr id="185" name="Google Shape;185;p15"/>
          <p:cNvSpPr txBox="1"/>
          <p:nvPr>
            <p:ph idx="1" type="body"/>
          </p:nvPr>
        </p:nvSpPr>
        <p:spPr>
          <a:xfrm>
            <a:off x="838200" y="1825625"/>
            <a:ext cx="10515600" cy="479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0800" lvl="0" marL="2286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t/>
            </a:r>
            <a:endParaRPr sz="4900">
              <a:solidFill>
                <a:schemeClr val="accent5"/>
              </a:solidFill>
            </a:endParaRPr>
          </a:p>
          <a:p>
            <a:pPr indent="-50800" lvl="0" marL="2286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pt-BR" sz="4900">
                <a:solidFill>
                  <a:schemeClr val="accent5"/>
                </a:solidFill>
              </a:rPr>
              <a:t>@programamaissaudecomagente </a:t>
            </a:r>
            <a:endParaRPr sz="4900">
              <a:solidFill>
                <a:schemeClr val="accent5"/>
              </a:solidFill>
            </a:endParaRPr>
          </a:p>
          <a:p>
            <a:pPr indent="-50800" lvl="0" marL="2286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t/>
            </a:r>
            <a:endParaRPr sz="4900">
              <a:solidFill>
                <a:schemeClr val="accent5"/>
              </a:solidFill>
            </a:endParaRPr>
          </a:p>
          <a:p>
            <a:pPr indent="-50800" lvl="0" marL="2286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pt-BR" sz="4900">
                <a:solidFill>
                  <a:schemeClr val="accent5"/>
                </a:solidFill>
              </a:rPr>
              <a:t>@_ Isabela.pinto </a:t>
            </a:r>
            <a:endParaRPr sz="4900">
              <a:solidFill>
                <a:schemeClr val="accent5"/>
              </a:solidFill>
            </a:endParaRPr>
          </a:p>
          <a:p>
            <a:pPr indent="-50800" lvl="0" marL="2286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4900">
              <a:solidFill>
                <a:schemeClr val="accent5"/>
              </a:solidFill>
            </a:endParaRPr>
          </a:p>
          <a:p>
            <a:pPr indent="-50800" lvl="0" marL="2286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4900">
                <a:solidFill>
                  <a:schemeClr val="accent5"/>
                </a:solidFill>
              </a:rPr>
              <a:t>@minsaude </a:t>
            </a:r>
            <a:endParaRPr sz="4900">
              <a:solidFill>
                <a:schemeClr val="accent5"/>
              </a:solidFill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86" name="Google Shape;18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15"/>
          <p:cNvSpPr txBox="1"/>
          <p:nvPr>
            <p:ph idx="12" type="sldNum"/>
          </p:nvPr>
        </p:nvSpPr>
        <p:spPr>
          <a:xfrm>
            <a:off x="11386867" y="93573"/>
            <a:ext cx="66567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6"/>
          <p:cNvSpPr txBox="1"/>
          <p:nvPr>
            <p:ph idx="12" type="sldNum"/>
          </p:nvPr>
        </p:nvSpPr>
        <p:spPr>
          <a:xfrm>
            <a:off x="11386867" y="93573"/>
            <a:ext cx="66567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193" name="Google Shape;193;p16"/>
          <p:cNvPicPr preferRelativeResize="0"/>
          <p:nvPr/>
        </p:nvPicPr>
        <p:blipFill rotWithShape="1">
          <a:blip r:embed="rId3">
            <a:alphaModFix/>
          </a:blip>
          <a:srcRect b="0" l="0" r="0" t="1285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0da8ed7851_0_19"/>
          <p:cNvSpPr txBox="1"/>
          <p:nvPr>
            <p:ph idx="12" type="sldNum"/>
          </p:nvPr>
        </p:nvSpPr>
        <p:spPr>
          <a:xfrm>
            <a:off x="11386867" y="93573"/>
            <a:ext cx="665700" cy="365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95" name="Google Shape;95;g20da8ed7851_0_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0da8ed7851_0_27"/>
          <p:cNvSpPr txBox="1"/>
          <p:nvPr>
            <p:ph idx="12" type="sldNum"/>
          </p:nvPr>
        </p:nvSpPr>
        <p:spPr>
          <a:xfrm>
            <a:off x="11386867" y="93573"/>
            <a:ext cx="665700" cy="365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102" name="Google Shape;102;g20da8ed7851_0_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20da8ed7851_0_35"/>
          <p:cNvSpPr txBox="1"/>
          <p:nvPr>
            <p:ph idx="12" type="sldNum"/>
          </p:nvPr>
        </p:nvSpPr>
        <p:spPr>
          <a:xfrm>
            <a:off x="11386867" y="93573"/>
            <a:ext cx="665700" cy="365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109" name="Google Shape;109;g20da8ed7851_0_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3774"/>
            <a:ext cx="12192000" cy="67704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"/>
          <p:cNvSpPr txBox="1"/>
          <p:nvPr>
            <p:ph type="title"/>
          </p:nvPr>
        </p:nvSpPr>
        <p:spPr>
          <a:xfrm>
            <a:off x="1828263" y="627333"/>
            <a:ext cx="8853055" cy="655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400"/>
              <a:buFont typeface="Calibri"/>
              <a:buNone/>
            </a:pPr>
            <a:r>
              <a:rPr b="1" lang="pt-BR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Caracterização do Programa</a:t>
            </a:r>
            <a:br>
              <a:rPr b="1" lang="pt-BR">
                <a:latin typeface="Calibri"/>
                <a:ea typeface="Calibri"/>
                <a:cs typeface="Calibri"/>
                <a:sym typeface="Calibri"/>
              </a:rPr>
            </a:br>
            <a:r>
              <a:rPr b="1" lang="pt-BR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Matriz Curricular</a:t>
            </a:r>
            <a:endParaRPr/>
          </a:p>
        </p:txBody>
      </p:sp>
      <p:sp>
        <p:nvSpPr>
          <p:cNvPr id="115" name="Google Shape;115;p4"/>
          <p:cNvSpPr txBox="1"/>
          <p:nvPr>
            <p:ph idx="1" type="body"/>
          </p:nvPr>
        </p:nvSpPr>
        <p:spPr>
          <a:xfrm>
            <a:off x="617005" y="2376283"/>
            <a:ext cx="9260330" cy="43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Arial"/>
              <a:buChar char="•"/>
            </a:pPr>
            <a:r>
              <a:rPr lang="pt-BR" sz="2400">
                <a:solidFill>
                  <a:schemeClr val="accent5"/>
                </a:solidFill>
              </a:rPr>
              <a:t>Técnico em Agente Comunitário de Saúde</a:t>
            </a:r>
            <a:endParaRPr sz="2400">
              <a:solidFill>
                <a:schemeClr val="accent5"/>
              </a:solidFill>
            </a:endParaRPr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Arial"/>
              <a:buChar char="•"/>
            </a:pPr>
            <a:r>
              <a:rPr lang="pt-BR" sz="2400">
                <a:solidFill>
                  <a:schemeClr val="accent5"/>
                </a:solidFill>
              </a:rPr>
              <a:t>Técnico em Vigilância em Saúde com ênfase em combate a endemias</a:t>
            </a:r>
            <a:endParaRPr sz="2400">
              <a:solidFill>
                <a:schemeClr val="accent5"/>
              </a:solidFill>
            </a:endParaRPr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Arial"/>
              <a:buChar char="•"/>
            </a:pPr>
            <a:r>
              <a:rPr lang="pt-BR" sz="2000">
                <a:solidFill>
                  <a:schemeClr val="accent5"/>
                </a:solidFill>
              </a:rPr>
              <a:t>Carga horaria total-1275 horas</a:t>
            </a:r>
            <a:endParaRPr sz="2000">
              <a:solidFill>
                <a:schemeClr val="accent5"/>
              </a:solidFill>
            </a:endParaRPr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Arial"/>
              <a:buChar char="•"/>
            </a:pPr>
            <a:r>
              <a:rPr lang="pt-BR" sz="2000">
                <a:solidFill>
                  <a:schemeClr val="accent5"/>
                </a:solidFill>
              </a:rPr>
              <a:t>Concentração- AVA CONASEMS- 540 horas (40%)</a:t>
            </a:r>
            <a:endParaRPr sz="2000">
              <a:solidFill>
                <a:schemeClr val="accent5"/>
              </a:solidFill>
            </a:endParaRPr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Arial"/>
              <a:buChar char="•"/>
            </a:pPr>
            <a:r>
              <a:rPr lang="pt-BR" sz="2000">
                <a:solidFill>
                  <a:schemeClr val="accent5"/>
                </a:solidFill>
              </a:rPr>
              <a:t>Dispersão- Atividades presenciais 735 horas (60%)</a:t>
            </a:r>
            <a:endParaRPr sz="2000">
              <a:solidFill>
                <a:schemeClr val="accent5"/>
              </a:solidFill>
            </a:endParaRPr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Arial"/>
              <a:buChar char="•"/>
            </a:pPr>
            <a:r>
              <a:rPr lang="pt-BR" sz="2000">
                <a:solidFill>
                  <a:schemeClr val="accent5"/>
                </a:solidFill>
              </a:rPr>
              <a:t>Etapas conjuntas</a:t>
            </a:r>
            <a:endParaRPr sz="2000">
              <a:solidFill>
                <a:schemeClr val="accent5"/>
              </a:solidFill>
            </a:endParaRPr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Arial"/>
              <a:buChar char="•"/>
            </a:pPr>
            <a:r>
              <a:rPr lang="pt-BR" sz="1800">
                <a:solidFill>
                  <a:schemeClr val="accent5"/>
                </a:solidFill>
              </a:rPr>
              <a:t>Etapa introdutória: 3 disciplinas- </a:t>
            </a:r>
            <a:r>
              <a:rPr b="1" lang="pt-BR" sz="1800">
                <a:solidFill>
                  <a:schemeClr val="accent5"/>
                </a:solidFill>
              </a:rPr>
              <a:t>45 horas</a:t>
            </a:r>
            <a:endParaRPr b="1" sz="1800">
              <a:solidFill>
                <a:schemeClr val="accent5"/>
              </a:solidFill>
            </a:endParaRPr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Arial"/>
              <a:buChar char="•"/>
            </a:pPr>
            <a:r>
              <a:rPr lang="pt-BR" sz="1800">
                <a:solidFill>
                  <a:schemeClr val="accent5"/>
                </a:solidFill>
              </a:rPr>
              <a:t>Etapa formativa I:  FUNDAMENTOS, PLANEJAMENTO, MOBILIZAÇÃO SOCIAL E INTEGRAÇÃO DO TRABALHO DO AGENTE- </a:t>
            </a:r>
            <a:r>
              <a:rPr b="1" lang="pt-BR" sz="1800">
                <a:solidFill>
                  <a:schemeClr val="accent5"/>
                </a:solidFill>
              </a:rPr>
              <a:t>765 horas</a:t>
            </a:r>
            <a:endParaRPr b="1" sz="1800">
              <a:solidFill>
                <a:schemeClr val="accent5"/>
              </a:solidFill>
            </a:endParaRPr>
          </a:p>
          <a:p>
            <a:pPr indent="-1397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rial"/>
              <a:buNone/>
            </a:pPr>
            <a:r>
              <a:t/>
            </a:r>
            <a:endParaRPr b="1" sz="1400">
              <a:solidFill>
                <a:schemeClr val="accent5"/>
              </a:solidFill>
            </a:endParaRPr>
          </a:p>
          <a:p>
            <a:pPr indent="-228600" lvl="3" marL="1600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5"/>
              </a:buClr>
              <a:buSzPts val="1600"/>
              <a:buChar char="•"/>
            </a:pPr>
            <a:r>
              <a:rPr lang="pt-BR" sz="1600">
                <a:solidFill>
                  <a:schemeClr val="accent5"/>
                </a:solidFill>
              </a:rPr>
              <a:t>MÓDULO 1 - FUNDAMENTOS DO TRABALHO DO AGENTE DE SAÚDE- 11 Disciplinas</a:t>
            </a:r>
            <a:endParaRPr sz="1600">
              <a:solidFill>
                <a:schemeClr val="accent5"/>
              </a:solidFill>
            </a:endParaRPr>
          </a:p>
          <a:p>
            <a:pPr indent="-228600" lvl="3" marL="1600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5"/>
              </a:buClr>
              <a:buSzPts val="1600"/>
              <a:buChar char="•"/>
            </a:pPr>
            <a:r>
              <a:rPr lang="pt-BR" sz="1600">
                <a:solidFill>
                  <a:schemeClr val="accent5"/>
                </a:solidFill>
              </a:rPr>
              <a:t>MÓDULO 2 - PLANEJAMENTO, MOBILIZAÇÃO SOCIAL E INTEGRAÇÃO- 9 Disciplinas</a:t>
            </a:r>
            <a:endParaRPr sz="1600">
              <a:solidFill>
                <a:schemeClr val="accent5"/>
              </a:solidFill>
            </a:endParaRPr>
          </a:p>
          <a:p>
            <a:pPr indent="-762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Arial"/>
              <a:buNone/>
            </a:pPr>
            <a:r>
              <a:t/>
            </a:r>
            <a:endParaRPr/>
          </a:p>
          <a:p>
            <a:pPr indent="-2794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Font typeface="Arial"/>
              <a:buNone/>
            </a:pPr>
            <a:r>
              <a:t/>
            </a:r>
            <a:endParaRPr/>
          </a:p>
          <a:p>
            <a:pPr indent="-2794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Font typeface="Arial"/>
              <a:buNone/>
            </a:pPr>
            <a:r>
              <a:t/>
            </a:r>
            <a:endParaRPr/>
          </a:p>
          <a:p>
            <a:pPr indent="-2794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"/>
          <p:cNvSpPr txBox="1"/>
          <p:nvPr>
            <p:ph idx="1" type="body"/>
          </p:nvPr>
        </p:nvSpPr>
        <p:spPr>
          <a:xfrm>
            <a:off x="3698128" y="529064"/>
            <a:ext cx="7560348" cy="13685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pt-BR" sz="1800">
                <a:solidFill>
                  <a:schemeClr val="accent5"/>
                </a:solidFill>
              </a:rPr>
              <a:t>Etapa introdutória:</a:t>
            </a:r>
            <a:r>
              <a:rPr lang="pt-BR" sz="1800">
                <a:solidFill>
                  <a:schemeClr val="accent5"/>
                </a:solidFill>
              </a:rPr>
              <a:t> 3 disciplinas- </a:t>
            </a:r>
            <a:r>
              <a:rPr b="1" lang="pt-BR" sz="1800">
                <a:solidFill>
                  <a:schemeClr val="accent5"/>
                </a:solidFill>
              </a:rPr>
              <a:t>45 horas</a:t>
            </a:r>
            <a:endParaRPr sz="1800">
              <a:solidFill>
                <a:schemeClr val="accent5"/>
              </a:solidFill>
            </a:endParaRPr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3CF00"/>
              </a:buClr>
              <a:buSzPts val="1400"/>
              <a:buFont typeface="Courier New"/>
              <a:buChar char="o"/>
            </a:pPr>
            <a:r>
              <a:rPr lang="pt-BR" sz="1400">
                <a:solidFill>
                  <a:schemeClr val="accent5"/>
                </a:solidFill>
              </a:rPr>
              <a:t>1. Introdução ao Curso: Novos modos de aprender</a:t>
            </a:r>
            <a:endParaRPr sz="1400">
              <a:solidFill>
                <a:schemeClr val="accent5"/>
              </a:solidFill>
            </a:endParaRPr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3CF00"/>
              </a:buClr>
              <a:buSzPts val="1400"/>
              <a:buFont typeface="Courier New"/>
              <a:buChar char="o"/>
            </a:pPr>
            <a:r>
              <a:rPr lang="pt-BR" sz="1400">
                <a:solidFill>
                  <a:schemeClr val="accent5"/>
                </a:solidFill>
              </a:rPr>
              <a:t>2. Ética Profissional e Relações Interpessoais</a:t>
            </a:r>
            <a:endParaRPr sz="1400">
              <a:solidFill>
                <a:schemeClr val="accent5"/>
              </a:solidFill>
            </a:endParaRPr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3CF00"/>
              </a:buClr>
              <a:buSzPts val="1400"/>
              <a:buFont typeface="Courier New"/>
              <a:buChar char="o"/>
            </a:pPr>
            <a:r>
              <a:rPr lang="pt-BR" sz="1400">
                <a:solidFill>
                  <a:schemeClr val="accent5"/>
                </a:solidFill>
              </a:rPr>
              <a:t>3. Política Nacional de Educação Permanente e Educação Popular em Saúde</a:t>
            </a:r>
            <a:endParaRPr sz="1400">
              <a:solidFill>
                <a:schemeClr val="accent5"/>
              </a:solidFill>
            </a:endParaRPr>
          </a:p>
          <a:p>
            <a:pPr indent="-3683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3CF00"/>
              </a:buClr>
              <a:buSzPts val="1400"/>
              <a:buFont typeface="Courier New"/>
              <a:buNone/>
            </a:pPr>
            <a:r>
              <a:t/>
            </a:r>
            <a:endParaRPr sz="1400"/>
          </a:p>
          <a:p>
            <a:pPr indent="-2794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3CF00"/>
              </a:buClr>
              <a:buSzPts val="2800"/>
              <a:buFont typeface="Courier New"/>
              <a:buNone/>
            </a:pPr>
            <a:r>
              <a:t/>
            </a:r>
            <a:endParaRPr/>
          </a:p>
          <a:p>
            <a:pPr indent="-2794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3CF00"/>
              </a:buClr>
              <a:buSzPts val="2800"/>
              <a:buFont typeface="Courier New"/>
              <a:buNone/>
            </a:pPr>
            <a:r>
              <a:t/>
            </a:r>
            <a:endParaRPr/>
          </a:p>
        </p:txBody>
      </p:sp>
      <p:sp>
        <p:nvSpPr>
          <p:cNvPr id="121" name="Google Shape;121;p5"/>
          <p:cNvSpPr txBox="1"/>
          <p:nvPr/>
        </p:nvSpPr>
        <p:spPr>
          <a:xfrm>
            <a:off x="972207" y="2154620"/>
            <a:ext cx="10786240" cy="52496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Etapa Formativa I</a:t>
            </a:r>
            <a:r>
              <a:rPr lang="pt-BR" sz="16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:  FUNDAMENTOS, PLANEJAMENTO, MOBILIZAÇÃO SOCIAL E INTEGRAÇÃO DO TRABALHO DO AGENTE- </a:t>
            </a:r>
            <a:r>
              <a:rPr b="1" lang="pt-BR" sz="16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765 horas</a:t>
            </a:r>
            <a:endParaRPr sz="1600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MÓDULO 1 - FUNDAMENTOS DO TRABALHO DO AGENTE DE SAÚDE</a:t>
            </a:r>
            <a:endParaRPr/>
          </a:p>
          <a:p>
            <a:pPr indent="-285750" lvl="0" marL="28575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rial"/>
              <a:buChar char="•"/>
            </a:pPr>
            <a:r>
              <a:rPr lang="pt-BR" sz="14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4. Políticas de Saúde, Política Nacional de Atenção Básica, Política Nacional de Vigilância em Saúde no Brasil- Redes de Atenção</a:t>
            </a:r>
            <a:endParaRPr/>
          </a:p>
          <a:p>
            <a:pPr indent="-285750" lvl="0" marL="28575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rial"/>
              <a:buChar char="•"/>
            </a:pPr>
            <a:r>
              <a:rPr lang="pt-BR" sz="14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5. Compreendendo o processo saúde doença</a:t>
            </a:r>
            <a:endParaRPr/>
          </a:p>
          <a:p>
            <a:pPr indent="-285750" lvl="0" marL="28575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rial"/>
              <a:buChar char="•"/>
            </a:pPr>
            <a:r>
              <a:rPr lang="pt-BR" sz="14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6. Noções de microbiologia e parasitologia</a:t>
            </a:r>
            <a:endParaRPr/>
          </a:p>
          <a:p>
            <a:pPr indent="-285750" lvl="0" marL="28575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rial"/>
              <a:buChar char="•"/>
            </a:pPr>
            <a:r>
              <a:rPr lang="pt-BR" sz="14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7. Noções de epidemiologia, monitoramento e  avaliação de indicadores de saúde"</a:t>
            </a:r>
            <a:endParaRPr/>
          </a:p>
          <a:p>
            <a:pPr indent="-285750" lvl="0" marL="28575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rial"/>
              <a:buChar char="•"/>
            </a:pPr>
            <a:r>
              <a:rPr lang="pt-BR" sz="14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8. Doenças emergentes e reemergentes na realidade brasileira</a:t>
            </a:r>
            <a:endParaRPr/>
          </a:p>
          <a:p>
            <a:pPr indent="-285750" lvl="0" marL="28575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rial"/>
              <a:buChar char="•"/>
            </a:pPr>
            <a:r>
              <a:rPr lang="pt-BR" sz="14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9. Abordagem Familiar no território da APS</a:t>
            </a:r>
            <a:endParaRPr/>
          </a:p>
          <a:p>
            <a:pPr indent="-285750" lvl="0" marL="28575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B050"/>
              </a:buClr>
              <a:buSzPts val="1400"/>
              <a:buFont typeface="Arial"/>
              <a:buChar char="•"/>
            </a:pPr>
            <a:r>
              <a:rPr lang="pt-BR" sz="140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10. Compreendendo os conceitos de equidade em sexualidade e gênero para o Trabalho do Agente de Saúde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B050"/>
              </a:buClr>
              <a:buSzPts val="1400"/>
              <a:buFont typeface="Arial"/>
              <a:buChar char="•"/>
            </a:pPr>
            <a:r>
              <a:rPr lang="pt-BR" sz="140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11. Compreendendo os conceitos de equidade de raça e etnia para o  trabalho dos agentes de Saúde 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rial"/>
              <a:buChar char="•"/>
            </a:pPr>
            <a:r>
              <a:rPr lang="pt-BR" sz="14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12. Fundamentos do Trabalho do Agente de Saúde</a:t>
            </a:r>
            <a:endParaRPr/>
          </a:p>
          <a:p>
            <a:pPr indent="-285750" lvl="0" marL="28575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B050"/>
              </a:buClr>
              <a:buSzPts val="1400"/>
              <a:buFont typeface="Arial"/>
              <a:buChar char="•"/>
            </a:pPr>
            <a:r>
              <a:rPr lang="pt-BR" sz="140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13. Saúde Mental no Contexto da Atenção Básica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B050"/>
              </a:buClr>
              <a:buSzPts val="1400"/>
              <a:buFont typeface="Arial"/>
              <a:buChar char="•"/>
            </a:pPr>
            <a:r>
              <a:rPr lang="pt-BR" sz="140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14. Saúde Bucal no contexto da Atenção Básica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0" marL="28575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6"/>
          <p:cNvSpPr txBox="1"/>
          <p:nvPr/>
        </p:nvSpPr>
        <p:spPr>
          <a:xfrm>
            <a:off x="2277200" y="1717875"/>
            <a:ext cx="9661451" cy="50783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Arial"/>
              <a:buChar char="•"/>
            </a:pPr>
            <a:r>
              <a:rPr lang="pt-BR" sz="18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15. Organização da Atenção à Saúde, Intersetorialidade</a:t>
            </a:r>
            <a:endParaRPr sz="1800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Arial"/>
              <a:buChar char="•"/>
            </a:pPr>
            <a:r>
              <a:rPr lang="pt-BR" sz="18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16. Geoprocessamento em Saúde, cadastramento e territorialização; App e-sus território</a:t>
            </a:r>
            <a:endParaRPr sz="1800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Arial"/>
              <a:buChar char="•"/>
            </a:pPr>
            <a:r>
              <a:rPr lang="pt-BR" sz="18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17. Atuação em Equipe Multiprofissional e interprofissionalidade</a:t>
            </a:r>
            <a:endParaRPr sz="1800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Arial"/>
              <a:buChar char="•"/>
            </a:pPr>
            <a:r>
              <a:rPr lang="pt-BR" sz="18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18. Planejamento, organização do processo de trabalho</a:t>
            </a:r>
            <a:endParaRPr sz="1800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Arial"/>
              <a:buChar char="•"/>
            </a:pPr>
            <a:r>
              <a:rPr lang="pt-BR" sz="18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19. Educação e comunicação em saúde</a:t>
            </a:r>
            <a:endParaRPr sz="1800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Arial"/>
              <a:buChar char="•"/>
            </a:pPr>
            <a:r>
              <a:rPr lang="pt-BR" sz="18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20. Cuidado e Promoção da Saúde</a:t>
            </a:r>
            <a:endParaRPr sz="1800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Arial"/>
              <a:buChar char="•"/>
            </a:pPr>
            <a:r>
              <a:rPr lang="pt-BR" sz="18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21. Saúde Digital, Sistemas de Informação em Saúde, Uso de Prontuário  Eletrônico e Ferramentas de Apoio ao Registro das Ações dos Agentes de Saúde</a:t>
            </a:r>
            <a:endParaRPr sz="1800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Arial"/>
              <a:buChar char="•"/>
            </a:pPr>
            <a:r>
              <a:rPr lang="pt-BR" sz="18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22. Imunização</a:t>
            </a:r>
            <a:endParaRPr sz="1800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Arial"/>
              <a:buChar char="•"/>
            </a:pPr>
            <a:r>
              <a:rPr lang="pt-BR" sz="18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23. Conhecendo e construindo a saúde pelo ambiente</a:t>
            </a:r>
            <a:endParaRPr sz="1800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6"/>
          <p:cNvSpPr txBox="1"/>
          <p:nvPr/>
        </p:nvSpPr>
        <p:spPr>
          <a:xfrm>
            <a:off x="3468902" y="865299"/>
            <a:ext cx="6103088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MÓDULO 2 - PLANEJAMENTO, MOBILIZAÇÃO SOCIAL E INTEGRAÇÃO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7"/>
          <p:cNvSpPr txBox="1"/>
          <p:nvPr>
            <p:ph type="title"/>
          </p:nvPr>
        </p:nvSpPr>
        <p:spPr>
          <a:xfrm>
            <a:off x="2856138" y="496503"/>
            <a:ext cx="8853055" cy="18570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Calibri"/>
              <a:buNone/>
            </a:pPr>
            <a:r>
              <a:rPr b="1" lang="pt-BR" sz="24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ETAPA FORMATIVA II </a:t>
            </a:r>
            <a:br>
              <a:rPr b="1" lang="pt-BR" sz="2400">
                <a:latin typeface="Calibri"/>
                <a:ea typeface="Calibri"/>
                <a:cs typeface="Calibri"/>
                <a:sym typeface="Calibri"/>
              </a:rPr>
            </a:br>
            <a:r>
              <a:rPr b="1" lang="pt-BR" sz="24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AÇÕES EDUCATIVAS NA PREVENÇÃO DE AGRAVOS À SAÚDE E AÇÕES DE CUIDADO -  Carga Horária: 465 horas</a:t>
            </a:r>
            <a:br>
              <a:rPr b="1" lang="pt-BR" sz="2400">
                <a:latin typeface="Calibri"/>
                <a:ea typeface="Calibri"/>
                <a:cs typeface="Calibri"/>
                <a:sym typeface="Calibri"/>
              </a:rPr>
            </a:br>
            <a:r>
              <a:rPr b="1" lang="pt-BR" sz="24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Módulo Específico de ACS-</a:t>
            </a:r>
            <a:endParaRPr/>
          </a:p>
        </p:txBody>
      </p:sp>
      <p:sp>
        <p:nvSpPr>
          <p:cNvPr id="133" name="Google Shape;133;p7"/>
          <p:cNvSpPr txBox="1"/>
          <p:nvPr>
            <p:ph idx="1" type="body"/>
          </p:nvPr>
        </p:nvSpPr>
        <p:spPr>
          <a:xfrm>
            <a:off x="1134396" y="2574406"/>
            <a:ext cx="8853055" cy="39184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600"/>
              <a:buFont typeface="Arial"/>
              <a:buChar char="•"/>
            </a:pPr>
            <a:r>
              <a:rPr lang="pt-BR" sz="1600">
                <a:solidFill>
                  <a:schemeClr val="accent5"/>
                </a:solidFill>
              </a:rPr>
              <a:t>Noções Básicas de Anatomia, Fisiologia Humana e Noções de Primeiros Socorros</a:t>
            </a:r>
            <a:endParaRPr sz="1600">
              <a:solidFill>
                <a:schemeClr val="accent5"/>
              </a:solidFill>
            </a:endParaRPr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1600"/>
              <a:buFont typeface="Arial"/>
              <a:buChar char="•"/>
            </a:pPr>
            <a:r>
              <a:rPr lang="pt-BR" sz="1600">
                <a:solidFill>
                  <a:schemeClr val="accent5"/>
                </a:solidFill>
              </a:rPr>
              <a:t>Ação Educativa do ACS na prevenção e controle das doenças e agravos com enfoque nas doenças transmissíveis</a:t>
            </a:r>
            <a:endParaRPr sz="1600">
              <a:solidFill>
                <a:schemeClr val="accent5"/>
              </a:solidFill>
            </a:endParaRPr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1600"/>
              <a:buFont typeface="Arial"/>
              <a:buChar char="•"/>
            </a:pPr>
            <a:r>
              <a:rPr lang="pt-BR" sz="1600">
                <a:solidFill>
                  <a:schemeClr val="accent5"/>
                </a:solidFill>
              </a:rPr>
              <a:t>Ação Educativa do ACS na prevenção e controle das doenças e agravos com enfoque nas doenças não transmissíveis</a:t>
            </a:r>
            <a:endParaRPr sz="1600">
              <a:solidFill>
                <a:schemeClr val="accent5"/>
              </a:solidFill>
            </a:endParaRPr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1600"/>
              <a:buFont typeface="Arial"/>
              <a:buChar char="•"/>
            </a:pPr>
            <a:r>
              <a:rPr lang="pt-BR" sz="1600">
                <a:solidFill>
                  <a:schemeClr val="accent5"/>
                </a:solidFill>
              </a:rPr>
              <a:t>Os ciclos de vida das famílias</a:t>
            </a:r>
            <a:endParaRPr sz="1600">
              <a:solidFill>
                <a:schemeClr val="accent5"/>
              </a:solidFill>
            </a:endParaRPr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1600"/>
              <a:buFont typeface="Arial"/>
              <a:buChar char="•"/>
            </a:pPr>
            <a:r>
              <a:rPr lang="pt-BR" sz="1600">
                <a:solidFill>
                  <a:schemeClr val="accent5"/>
                </a:solidFill>
              </a:rPr>
              <a:t>Os ciclos de vida das famílias: Saúde da Mulher</a:t>
            </a:r>
            <a:endParaRPr sz="1600">
              <a:solidFill>
                <a:schemeClr val="accent5"/>
              </a:solidFill>
            </a:endParaRPr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1600"/>
              <a:buFont typeface="Arial"/>
              <a:buChar char="•"/>
            </a:pPr>
            <a:r>
              <a:rPr lang="pt-BR" sz="1600">
                <a:solidFill>
                  <a:schemeClr val="accent5"/>
                </a:solidFill>
              </a:rPr>
              <a:t>Os ciclos de vida das famílias: Saúde da Criança e do Adolescente</a:t>
            </a:r>
            <a:endParaRPr sz="1600">
              <a:solidFill>
                <a:schemeClr val="accent5"/>
              </a:solidFill>
            </a:endParaRPr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1600"/>
              <a:buFont typeface="Arial"/>
              <a:buChar char="•"/>
            </a:pPr>
            <a:r>
              <a:rPr lang="pt-BR" sz="1600">
                <a:solidFill>
                  <a:schemeClr val="accent5"/>
                </a:solidFill>
              </a:rPr>
              <a:t>Os ciclos de vida das famílias: Saúde do Homem</a:t>
            </a:r>
            <a:endParaRPr sz="1600">
              <a:solidFill>
                <a:schemeClr val="accent5"/>
              </a:solidFill>
            </a:endParaRPr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1600"/>
              <a:buFont typeface="Arial"/>
              <a:buChar char="•"/>
            </a:pPr>
            <a:r>
              <a:rPr lang="pt-BR" sz="1600">
                <a:solidFill>
                  <a:schemeClr val="accent5"/>
                </a:solidFill>
              </a:rPr>
              <a:t>Os ciclos de vida das famílias: Saúde do Idoso</a:t>
            </a:r>
            <a:endParaRPr sz="1600">
              <a:solidFill>
                <a:schemeClr val="accent5"/>
              </a:solidFill>
            </a:endParaRPr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1600"/>
              <a:buFont typeface="Arial"/>
              <a:buChar char="•"/>
            </a:pPr>
            <a:r>
              <a:rPr lang="pt-BR" sz="1600">
                <a:solidFill>
                  <a:schemeClr val="accent5"/>
                </a:solidFill>
              </a:rPr>
              <a:t>Ações de cuidado para a ampliação do escopo de práticas dos ACS na prevenção e controle das doenças e agravos</a:t>
            </a:r>
            <a:endParaRPr sz="1600">
              <a:solidFill>
                <a:schemeClr val="accent5"/>
              </a:solidFill>
            </a:endParaRPr>
          </a:p>
          <a:p>
            <a:pPr indent="-2794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8"/>
          <p:cNvSpPr txBox="1"/>
          <p:nvPr>
            <p:ph idx="1" type="body"/>
          </p:nvPr>
        </p:nvSpPr>
        <p:spPr>
          <a:xfrm>
            <a:off x="1671158" y="2204671"/>
            <a:ext cx="8853055" cy="39184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Arial"/>
              <a:buChar char="•"/>
            </a:pPr>
            <a:r>
              <a:rPr lang="pt-BR" sz="2000">
                <a:solidFill>
                  <a:schemeClr val="accent5"/>
                </a:solidFill>
              </a:rPr>
              <a:t>Noções Básicas de Anatomia, Fisiologia Humana e Noções de Primeiros Socorros</a:t>
            </a:r>
            <a:endParaRPr sz="2000">
              <a:solidFill>
                <a:schemeClr val="accent5"/>
              </a:solidFill>
            </a:endParaRPr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Arial"/>
              <a:buChar char="•"/>
            </a:pPr>
            <a:r>
              <a:rPr lang="pt-BR" sz="2000">
                <a:solidFill>
                  <a:schemeClr val="accent5"/>
                </a:solidFill>
              </a:rPr>
              <a:t>Saúde Ambiental </a:t>
            </a:r>
            <a:endParaRPr sz="2000">
              <a:solidFill>
                <a:schemeClr val="accent5"/>
              </a:solidFill>
            </a:endParaRPr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Arial"/>
              <a:buChar char="•"/>
            </a:pPr>
            <a:r>
              <a:rPr lang="pt-BR" sz="2000">
                <a:solidFill>
                  <a:schemeClr val="accent5"/>
                </a:solidFill>
              </a:rPr>
              <a:t>Saúde Ambiental 1</a:t>
            </a:r>
            <a:endParaRPr sz="2000">
              <a:solidFill>
                <a:schemeClr val="accent5"/>
              </a:solidFill>
            </a:endParaRPr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Arial"/>
              <a:buChar char="•"/>
            </a:pPr>
            <a:r>
              <a:rPr lang="pt-BR" sz="2000">
                <a:solidFill>
                  <a:schemeClr val="accent5"/>
                </a:solidFill>
              </a:rPr>
              <a:t>Saúde Ambiental 2</a:t>
            </a:r>
            <a:endParaRPr sz="2000">
              <a:solidFill>
                <a:schemeClr val="accent5"/>
              </a:solidFill>
            </a:endParaRPr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Arial"/>
              <a:buChar char="•"/>
            </a:pPr>
            <a:r>
              <a:rPr lang="pt-BR" sz="2000">
                <a:solidFill>
                  <a:schemeClr val="accent5"/>
                </a:solidFill>
              </a:rPr>
              <a:t>Saúde Ambiental 3</a:t>
            </a:r>
            <a:endParaRPr sz="2000">
              <a:solidFill>
                <a:schemeClr val="accent5"/>
              </a:solidFill>
            </a:endParaRPr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Arial"/>
              <a:buChar char="•"/>
            </a:pPr>
            <a:r>
              <a:rPr lang="pt-BR" sz="2000">
                <a:solidFill>
                  <a:schemeClr val="accent5"/>
                </a:solidFill>
              </a:rPr>
              <a:t>Fundamentos das Vigilâncias Epidemiológica, Sanitária, Saúde do Trabalhador e Ambiental</a:t>
            </a:r>
            <a:endParaRPr sz="2000">
              <a:solidFill>
                <a:schemeClr val="accent5"/>
              </a:solidFill>
            </a:endParaRPr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Arial"/>
              <a:buChar char="•"/>
            </a:pPr>
            <a:r>
              <a:rPr lang="pt-BR" sz="2000">
                <a:solidFill>
                  <a:schemeClr val="accent5"/>
                </a:solidFill>
              </a:rPr>
              <a:t>Vigilância e controle de zoonoses, arboviroses e combate a animais peçonhentos</a:t>
            </a:r>
            <a:endParaRPr sz="2000">
              <a:solidFill>
                <a:schemeClr val="accent5"/>
              </a:solidFill>
            </a:endParaRPr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Arial"/>
              <a:buChar char="•"/>
            </a:pPr>
            <a:r>
              <a:rPr lang="pt-BR" sz="2000">
                <a:solidFill>
                  <a:schemeClr val="accent5"/>
                </a:solidFill>
              </a:rPr>
              <a:t>Risco, vulnerabilidade e danos à saúde da população e ao meio ambiente</a:t>
            </a:r>
            <a:endParaRPr sz="2000">
              <a:solidFill>
                <a:schemeClr val="accent5"/>
              </a:solidFill>
            </a:endParaRPr>
          </a:p>
          <a:p>
            <a:pPr indent="-2794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39" name="Google Shape;139;p8"/>
          <p:cNvSpPr txBox="1"/>
          <p:nvPr>
            <p:ph type="title"/>
          </p:nvPr>
        </p:nvSpPr>
        <p:spPr>
          <a:xfrm>
            <a:off x="3053207" y="351986"/>
            <a:ext cx="8853055" cy="18570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Calibri"/>
              <a:buNone/>
            </a:pPr>
            <a:r>
              <a:rPr b="1" lang="pt-BR" sz="24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ETAPA FORMATIVA II </a:t>
            </a:r>
            <a:br>
              <a:rPr b="1" lang="pt-BR" sz="2400">
                <a:latin typeface="Calibri"/>
                <a:ea typeface="Calibri"/>
                <a:cs typeface="Calibri"/>
                <a:sym typeface="Calibri"/>
              </a:rPr>
            </a:br>
            <a:r>
              <a:rPr b="1" lang="pt-BR" sz="24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AÇÕES EDUCATIVAS NA PREVENÇÃO DE AGRAVOS À SAÚDE E AÇÕES DE CUIDADO -  Carga Horária: 465 horas</a:t>
            </a:r>
            <a:br>
              <a:rPr b="1" lang="pt-BR" sz="2400">
                <a:latin typeface="Calibri"/>
                <a:ea typeface="Calibri"/>
                <a:cs typeface="Calibri"/>
                <a:sym typeface="Calibri"/>
              </a:rPr>
            </a:br>
            <a:r>
              <a:rPr b="1" lang="pt-BR" sz="24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Módulo Específico de ACE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2024-03-15T12:31:15Z</dcterms:created>
  <dc:creator>Eduardo Pinto Grisoni</dc:creator>
</cp:coreProperties>
</file>